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052" y="120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1" cy="16207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4011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12330" y="334306"/>
            <a:ext cx="1988305" cy="71131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41845" y="334306"/>
            <a:ext cx="5792258" cy="71131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704" y="3204786"/>
            <a:ext cx="9089391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41849" y="1944576"/>
            <a:ext cx="3889353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9421" y="1944576"/>
            <a:ext cx="3891210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2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101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672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2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672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E5D19-DB37-4CEC-A569-C781DDBF1DFA}" type="datetimeFigureOut">
              <a:rPr lang="it-IT" smtClean="0"/>
              <a:pPr/>
              <a:t>13/02/2018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63605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EB1C-DFB3-4E18-9985-1047767F0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gi il bello\Desktop\TERRY FALCONE 2013 - GIORNALE\viso 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5490716" y="0"/>
            <a:ext cx="5058668" cy="7530065"/>
          </a:xfrm>
          <a:prstGeom prst="rect">
            <a:avLst/>
          </a:prstGeom>
          <a:noFill/>
        </p:spPr>
      </p:pic>
      <p:pic>
        <p:nvPicPr>
          <p:cNvPr id="7" name="Picture 2" descr="E:\KARIS\solo karis logo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4812" y="324247"/>
            <a:ext cx="792088" cy="792016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5778748" y="1116335"/>
            <a:ext cx="2022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spc="70" dirty="0" err="1" smtClean="0">
                <a:latin typeface="Poor Richard" pitchFamily="18" charset="0"/>
              </a:rPr>
              <a:t>I.R.P.G.</a:t>
            </a:r>
            <a:r>
              <a:rPr lang="it-IT" sz="1400" spc="70" dirty="0" smtClean="0">
                <a:latin typeface="Poor Richard" pitchFamily="18" charset="0"/>
              </a:rPr>
              <a:t>   KÁRIS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46699" y="1548383"/>
            <a:ext cx="534670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Training Autogeno</a:t>
            </a:r>
          </a:p>
          <a:p>
            <a:pPr algn="ctr"/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e Tecniche di Consapevolezza Corporea</a:t>
            </a:r>
          </a:p>
          <a:p>
            <a:pPr algn="ctr"/>
            <a:endParaRPr lang="it-IT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Corso di Formazione</a:t>
            </a:r>
          </a:p>
          <a:p>
            <a:pPr algn="ctr"/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rivolto a Medici, Psicologi, Psicoterapeuti</a:t>
            </a:r>
          </a:p>
          <a:p>
            <a:pPr algn="ctr"/>
            <a:endParaRPr lang="it-IT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/>
            <a:r>
              <a:rPr lang="it-IT" sz="2000" b="1" i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per un Terapeuta Consapevole</a:t>
            </a:r>
          </a:p>
          <a:p>
            <a:pPr algn="ctr"/>
            <a:endParaRPr lang="it-IT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a.a</a:t>
            </a:r>
            <a:r>
              <a:rPr lang="it-IT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. </a:t>
            </a:r>
            <a:r>
              <a:rPr lang="it-IT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2018</a:t>
            </a:r>
            <a:endParaRPr lang="it-IT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>
              <a:lnSpc>
                <a:spcPct val="150000"/>
              </a:lnSpc>
            </a:pPr>
            <a:endParaRPr lang="it-IT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>
              <a:lnSpc>
                <a:spcPct val="150000"/>
              </a:lnSpc>
            </a:pPr>
            <a:endParaRPr lang="it-IT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/>
            <a:endParaRPr lang="it-IT" sz="2400" b="1" i="1" dirty="0" smtClean="0">
              <a:latin typeface="GoudyOlSt BT" pitchFamily="18" charset="0"/>
            </a:endParaRPr>
          </a:p>
          <a:p>
            <a:pPr marL="533400">
              <a:tabLst>
                <a:tab pos="2962275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info@istitutokaris.it	info@sviluppo-interazione.it</a:t>
            </a:r>
          </a:p>
          <a:p>
            <a:pPr marL="533400">
              <a:tabLst>
                <a:tab pos="2962275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www.istitutokaris.it	www.sviluppo-interazione.it</a:t>
            </a:r>
          </a:p>
          <a:p>
            <a:pPr marL="542925">
              <a:tabLst>
                <a:tab pos="2962275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Tel/Fax 06.44244045	Tel/Fax 334.9873705</a:t>
            </a:r>
          </a:p>
          <a:p>
            <a:pPr>
              <a:tabLst>
                <a:tab pos="2962275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             </a:t>
            </a:r>
            <a:r>
              <a:rPr lang="it-IT" sz="1200" b="1" i="1" dirty="0" smtClean="0">
                <a:latin typeface="GoudyOlSt BT" pitchFamily="18" charset="0"/>
              </a:rPr>
              <a:t>C.F</a:t>
            </a:r>
            <a:r>
              <a:rPr lang="it-IT" sz="1200" b="1" i="1" dirty="0" smtClean="0">
                <a:latin typeface="GoudyOlSt BT" pitchFamily="18" charset="0"/>
              </a:rPr>
              <a:t>. e P.IVA 04660791007	</a:t>
            </a:r>
            <a:r>
              <a:rPr lang="it-IT" sz="1200" b="1" i="1" dirty="0" smtClean="0">
                <a:latin typeface="GoudyOlSt BT" pitchFamily="18" charset="0"/>
              </a:rPr>
              <a:t>C.F</a:t>
            </a:r>
            <a:r>
              <a:rPr lang="it-IT" sz="1200" b="1" i="1" dirty="0" smtClean="0">
                <a:latin typeface="GoudyOlSt BT" pitchFamily="18" charset="0"/>
              </a:rPr>
              <a:t>. e P.I.: 10981881005</a:t>
            </a:r>
          </a:p>
          <a:p>
            <a:pPr algn="ctr">
              <a:tabLst>
                <a:tab pos="2962275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	</a:t>
            </a:r>
          </a:p>
        </p:txBody>
      </p:sp>
      <p:pic>
        <p:nvPicPr>
          <p:cNvPr id="9" name="Picture 2" descr="C:\Users\Gigi il bello\Desktop\TERRY FALCONE 2013 - GIORNALE\viso 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162124" y="0"/>
            <a:ext cx="5058668" cy="753006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212078" y="291137"/>
            <a:ext cx="491859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latin typeface="GoudyOlSt BT" pitchFamily="18" charset="0"/>
              </a:rPr>
              <a:t>Equipe Didattica:</a:t>
            </a:r>
          </a:p>
          <a:p>
            <a:endParaRPr lang="it-IT" sz="1400" b="1" i="1" u="sng" dirty="0" smtClean="0">
              <a:latin typeface="GoudyOlSt BT" pitchFamily="18" charset="0"/>
            </a:endParaRPr>
          </a:p>
          <a:p>
            <a:r>
              <a:rPr lang="it-IT" sz="1600" b="1" i="1" dirty="0" smtClean="0">
                <a:latin typeface="GoudyOlSt BT" pitchFamily="18" charset="0"/>
              </a:rPr>
              <a:t>Dr.ssa Terry Falcone,</a:t>
            </a:r>
          </a:p>
          <a:p>
            <a:r>
              <a:rPr lang="it-IT" sz="1200" i="1" dirty="0" smtClean="0">
                <a:latin typeface="GoudyOlSt BT" pitchFamily="18" charset="0"/>
              </a:rPr>
              <a:t>Psicologa, Psicoterapeuta individuale e di gruppo, integra la </a:t>
            </a:r>
            <a:r>
              <a:rPr lang="it-IT" sz="1200" i="1" dirty="0" err="1" smtClean="0">
                <a:latin typeface="GoudyOlSt BT" pitchFamily="18" charset="0"/>
              </a:rPr>
              <a:t>V.I.T.</a:t>
            </a:r>
            <a:r>
              <a:rPr lang="it-IT" sz="1200" i="1" dirty="0" smtClean="0">
                <a:latin typeface="GoudyOlSt BT" pitchFamily="18" charset="0"/>
              </a:rPr>
              <a:t> e la Psicoterapia Corporea nella sua formazione Gestaltica. È didatta presso l’Istituto di Gestalt HCC dal 1990 e insegna Training Autogeno e Tecniche di Rilassamento presso l’Istituto </a:t>
            </a:r>
            <a:r>
              <a:rPr lang="it-IT" sz="1200" i="1" dirty="0" err="1" smtClean="0">
                <a:latin typeface="GoudyOlSt BT" pitchFamily="18" charset="0"/>
              </a:rPr>
              <a:t>Kàris</a:t>
            </a:r>
            <a:r>
              <a:rPr lang="it-IT" sz="1200" i="1" dirty="0" smtClean="0">
                <a:latin typeface="GoudyOlSt BT" pitchFamily="18" charset="0"/>
              </a:rPr>
              <a:t>. È Supervisore FISIG e Supervisore </a:t>
            </a:r>
            <a:r>
              <a:rPr lang="it-IT" sz="1200" i="1" dirty="0" err="1" smtClean="0">
                <a:latin typeface="GoudyOlSt BT" pitchFamily="18" charset="0"/>
              </a:rPr>
              <a:t>V.I.T.</a:t>
            </a:r>
            <a:r>
              <a:rPr lang="it-IT" sz="1200" i="1" dirty="0" smtClean="0">
                <a:latin typeface="GoudyOlSt BT" pitchFamily="18" charset="0"/>
              </a:rPr>
              <a:t> Esperta di psicosomatica ha scritto vari articoli, la parte psicologica del libro “Il recupero dei crediti” e “</a:t>
            </a:r>
            <a:r>
              <a:rPr lang="it-IT" sz="1200" i="1" dirty="0" err="1" smtClean="0">
                <a:latin typeface="GoudyOlSt BT" pitchFamily="18" charset="0"/>
              </a:rPr>
              <a:t>Intercoporeità</a:t>
            </a:r>
            <a:r>
              <a:rPr lang="it-IT" sz="1200" i="1" dirty="0" smtClean="0">
                <a:latin typeface="GoudyOlSt BT" pitchFamily="18" charset="0"/>
              </a:rPr>
              <a:t>” ed. </a:t>
            </a:r>
            <a:r>
              <a:rPr lang="it-IT" sz="1200" i="1" dirty="0" err="1" smtClean="0">
                <a:latin typeface="GoudyOlSt BT" pitchFamily="18" charset="0"/>
              </a:rPr>
              <a:t>Alpes</a:t>
            </a:r>
            <a:r>
              <a:rPr lang="it-IT" sz="1200" i="1" dirty="0" smtClean="0">
                <a:latin typeface="GoudyOlSt BT" pitchFamily="18" charset="0"/>
              </a:rPr>
              <a:t>. È Vice Presidente dell’Istituto </a:t>
            </a:r>
            <a:r>
              <a:rPr lang="it-IT" sz="1200" i="1" dirty="0" err="1" smtClean="0">
                <a:latin typeface="GoudyOlSt BT" pitchFamily="18" charset="0"/>
              </a:rPr>
              <a:t>Kàris</a:t>
            </a:r>
            <a:r>
              <a:rPr lang="it-IT" sz="1200" i="1" dirty="0" smtClean="0">
                <a:latin typeface="GoudyOlSt BT" pitchFamily="18" charset="0"/>
              </a:rPr>
              <a:t> e dell’Istituto </a:t>
            </a:r>
            <a:r>
              <a:rPr lang="it-IT" sz="1200" i="1" dirty="0" err="1" smtClean="0">
                <a:latin typeface="GoudyOlSt BT" pitchFamily="18" charset="0"/>
              </a:rPr>
              <a:t>I.S.I</a:t>
            </a:r>
            <a:r>
              <a:rPr lang="it-IT" sz="1200" i="1" dirty="0" smtClean="0">
                <a:latin typeface="GoudyOlSt BT" pitchFamily="18" charset="0"/>
              </a:rPr>
              <a:t>..  </a:t>
            </a:r>
            <a:endParaRPr lang="it-IT" sz="1400" i="1" dirty="0" smtClean="0">
              <a:latin typeface="GoudyOlSt BT" pitchFamily="18" charset="0"/>
            </a:endParaRPr>
          </a:p>
          <a:p>
            <a:endParaRPr lang="it-IT" sz="800" i="1" dirty="0" smtClean="0">
              <a:latin typeface="GoudyOlSt BT" pitchFamily="18" charset="0"/>
            </a:endParaRPr>
          </a:p>
          <a:p>
            <a:r>
              <a:rPr lang="it-IT" sz="1600" b="1" i="1" dirty="0" smtClean="0">
                <a:latin typeface="GoudyOlSt BT" pitchFamily="18" charset="0"/>
              </a:rPr>
              <a:t>Dr.ssa </a:t>
            </a:r>
            <a:r>
              <a:rPr lang="it-IT" sz="1600" b="1" i="1" dirty="0" smtClean="0">
                <a:latin typeface="GoudyOlSt BT" pitchFamily="18" charset="0"/>
              </a:rPr>
              <a:t>Girolama </a:t>
            </a:r>
            <a:r>
              <a:rPr lang="it-IT" sz="1600" b="1" i="1" dirty="0" err="1" smtClean="0">
                <a:latin typeface="GoudyOlSt BT" pitchFamily="18" charset="0"/>
              </a:rPr>
              <a:t>Curreri</a:t>
            </a:r>
            <a:r>
              <a:rPr lang="it-IT" sz="1600" b="1" i="1" dirty="0" smtClean="0">
                <a:latin typeface="GoudyOlSt BT" pitchFamily="18" charset="0"/>
              </a:rPr>
              <a:t>,</a:t>
            </a:r>
          </a:p>
          <a:p>
            <a:r>
              <a:rPr lang="it-IT" sz="1200" i="1" dirty="0" smtClean="0">
                <a:latin typeface="GoudyOlSt BT" pitchFamily="18" charset="0"/>
              </a:rPr>
              <a:t>Psicologa e Psicoterapeuta, specializzata in </a:t>
            </a:r>
            <a:r>
              <a:rPr lang="it-IT" sz="1200" i="1" dirty="0" err="1" smtClean="0">
                <a:latin typeface="GoudyOlSt BT" pitchFamily="18" charset="0"/>
              </a:rPr>
              <a:t>Bady</a:t>
            </a:r>
            <a:r>
              <a:rPr lang="it-IT" sz="1200" i="1" dirty="0" smtClean="0">
                <a:latin typeface="GoudyOlSt BT" pitchFamily="18" charset="0"/>
              </a:rPr>
              <a:t> </a:t>
            </a:r>
            <a:r>
              <a:rPr lang="it-IT" sz="1200" i="1" dirty="0" err="1" smtClean="0">
                <a:latin typeface="GoudyOlSt BT" pitchFamily="18" charset="0"/>
              </a:rPr>
              <a:t>Psychotherapy</a:t>
            </a:r>
            <a:r>
              <a:rPr lang="it-IT" sz="1200" i="1" dirty="0" smtClean="0">
                <a:latin typeface="GoudyOlSt BT" pitchFamily="18" charset="0"/>
              </a:rPr>
              <a:t> con il Dr. G. Downing e in Integrative Family </a:t>
            </a:r>
            <a:r>
              <a:rPr lang="it-IT" sz="1200" i="1" dirty="0" err="1" smtClean="0">
                <a:latin typeface="GoudyOlSt BT" pitchFamily="18" charset="0"/>
              </a:rPr>
              <a:t>Therapy</a:t>
            </a:r>
            <a:r>
              <a:rPr lang="it-IT" sz="1200" i="1" dirty="0" smtClean="0">
                <a:latin typeface="GoudyOlSt BT" pitchFamily="18" charset="0"/>
              </a:rPr>
              <a:t>, con il Dr. C. </a:t>
            </a:r>
            <a:r>
              <a:rPr lang="it-IT" sz="1200" i="1" dirty="0" err="1" smtClean="0">
                <a:latin typeface="GoudyOlSt BT" pitchFamily="18" charset="0"/>
              </a:rPr>
              <a:t>Gammer</a:t>
            </a:r>
            <a:r>
              <a:rPr lang="it-IT" sz="1200" i="1" dirty="0" smtClean="0">
                <a:latin typeface="GoudyOlSt BT" pitchFamily="18" charset="0"/>
              </a:rPr>
              <a:t> e M. </a:t>
            </a:r>
            <a:r>
              <a:rPr lang="it-IT" sz="1200" i="1" dirty="0" err="1" smtClean="0">
                <a:latin typeface="GoudyOlSt BT" pitchFamily="18" charset="0"/>
              </a:rPr>
              <a:t>Kirshenbaum</a:t>
            </a:r>
            <a:r>
              <a:rPr lang="it-IT" sz="1200" i="1" dirty="0" smtClean="0">
                <a:latin typeface="GoudyOlSt BT" pitchFamily="18" charset="0"/>
              </a:rPr>
              <a:t> Socio Consulente del KARIS. Conduce gruppi di formazione per insegnanti e operatori socio-sanitari. Svolge attività privata di psicoterapia ad orientamento corporeo, individuale e di gruppo, e psicoterapia familiare utilizzando interventi di Video </a:t>
            </a:r>
            <a:r>
              <a:rPr lang="it-IT" sz="1200" i="1" dirty="0" err="1" smtClean="0">
                <a:latin typeface="GoudyOlSt BT" pitchFamily="18" charset="0"/>
              </a:rPr>
              <a:t>Intervention</a:t>
            </a:r>
            <a:r>
              <a:rPr lang="it-IT" sz="1200" i="1" dirty="0" smtClean="0">
                <a:latin typeface="GoudyOlSt BT" pitchFamily="18" charset="0"/>
              </a:rPr>
              <a:t> </a:t>
            </a:r>
            <a:r>
              <a:rPr lang="it-IT" sz="1200" i="1" dirty="0" err="1" smtClean="0">
                <a:latin typeface="GoudyOlSt BT" pitchFamily="18" charset="0"/>
              </a:rPr>
              <a:t>Therapy</a:t>
            </a:r>
            <a:r>
              <a:rPr lang="it-IT" sz="1200" i="1" dirty="0" smtClean="0">
                <a:latin typeface="GoudyOlSt BT" pitchFamily="18" charset="0"/>
              </a:rPr>
              <a:t>.</a:t>
            </a:r>
          </a:p>
          <a:p>
            <a:endParaRPr lang="it-IT" sz="1200" i="1" dirty="0" smtClean="0">
              <a:latin typeface="GoudyOlSt BT" pitchFamily="18" charset="0"/>
            </a:endParaRPr>
          </a:p>
          <a:p>
            <a:r>
              <a:rPr lang="it-IT" sz="1600" b="1" i="1" dirty="0" smtClean="0">
                <a:latin typeface="GoudyOlSt BT" pitchFamily="18" charset="0"/>
              </a:rPr>
              <a:t>Dr.ssa Eleonora Savino,</a:t>
            </a:r>
          </a:p>
          <a:p>
            <a:r>
              <a:rPr lang="it-IT" sz="1200" i="1" dirty="0" smtClean="0">
                <a:latin typeface="GoudyOlSt BT" pitchFamily="18" charset="0"/>
              </a:rPr>
              <a:t>Psicologa, Psicoterapeuta e Psicodiagnostica. Già Cultrice della Materia della cattedra di Fondamenti di Dinamica dei Gruppi presso l’Università “La Sapienza” di Roma, è didatta in formazione presso l’Istituto di Gestalt </a:t>
            </a:r>
            <a:r>
              <a:rPr lang="it-IT" sz="1200" i="1" dirty="0" err="1" smtClean="0">
                <a:latin typeface="GoudyOlSt BT" pitchFamily="18" charset="0"/>
              </a:rPr>
              <a:t>Therapy</a:t>
            </a:r>
            <a:r>
              <a:rPr lang="it-IT" sz="1200" i="1" dirty="0" smtClean="0">
                <a:latin typeface="GoudyOlSt BT" pitchFamily="18" charset="0"/>
              </a:rPr>
              <a:t> </a:t>
            </a:r>
            <a:r>
              <a:rPr lang="it-IT" sz="1200" i="1" dirty="0" err="1" smtClean="0">
                <a:latin typeface="GoudyOlSt BT" pitchFamily="18" charset="0"/>
              </a:rPr>
              <a:t>H.C.C.</a:t>
            </a:r>
            <a:r>
              <a:rPr lang="it-IT" sz="1200" i="1" dirty="0" smtClean="0">
                <a:latin typeface="GoudyOlSt BT" pitchFamily="18" charset="0"/>
              </a:rPr>
              <a:t> </a:t>
            </a:r>
            <a:r>
              <a:rPr lang="it-IT" sz="1200" i="1" dirty="0" err="1" smtClean="0">
                <a:latin typeface="GoudyOlSt BT" pitchFamily="18" charset="0"/>
              </a:rPr>
              <a:t>Kairòs</a:t>
            </a:r>
            <a:r>
              <a:rPr lang="it-IT" sz="1200" i="1" dirty="0" smtClean="0">
                <a:latin typeface="GoudyOlSt BT" pitchFamily="18" charset="0"/>
              </a:rPr>
              <a:t>. È presidente dell’Istituto </a:t>
            </a:r>
            <a:r>
              <a:rPr lang="it-IT" sz="1200" i="1" dirty="0" err="1" smtClean="0">
                <a:latin typeface="GoudyOlSt BT" pitchFamily="18" charset="0"/>
              </a:rPr>
              <a:t>Kàris</a:t>
            </a:r>
            <a:r>
              <a:rPr lang="it-IT" sz="1200" i="1" dirty="0" smtClean="0">
                <a:latin typeface="GoudyOlSt BT" pitchFamily="18" charset="0"/>
              </a:rPr>
              <a:t>.</a:t>
            </a:r>
          </a:p>
          <a:p>
            <a:endParaRPr lang="it-IT" sz="800" b="1" i="1" dirty="0" smtClean="0">
              <a:latin typeface="GoudyOlSt BT" pitchFamily="18" charset="0"/>
            </a:endParaRPr>
          </a:p>
          <a:p>
            <a:r>
              <a:rPr lang="it-IT" sz="1600" b="1" i="1" dirty="0" smtClean="0">
                <a:latin typeface="GoudyOlSt BT" pitchFamily="18" charset="0"/>
              </a:rPr>
              <a:t>Dr. Valter </a:t>
            </a:r>
            <a:r>
              <a:rPr lang="it-IT" sz="1600" b="1" i="1" dirty="0" err="1" smtClean="0">
                <a:latin typeface="GoudyOlSt BT" pitchFamily="18" charset="0"/>
              </a:rPr>
              <a:t>Santilli</a:t>
            </a:r>
            <a:r>
              <a:rPr lang="it-IT" sz="1600" b="1" i="1" dirty="0" smtClean="0">
                <a:latin typeface="GoudyOlSt BT" pitchFamily="18" charset="0"/>
              </a:rPr>
              <a:t>,</a:t>
            </a:r>
          </a:p>
          <a:p>
            <a:r>
              <a:rPr lang="it-IT" sz="1200" i="1" dirty="0" smtClean="0">
                <a:latin typeface="GoudyOlSt BT" pitchFamily="18" charset="0"/>
              </a:rPr>
              <a:t>Medico di base, specialista in Criminologia Clinica e Psichiatria forense, in Medicina Psicosomatica ad indirizzo relazionale, Psicoterapeuta presso l’Ordine dei Medici di Roma. Socio fondatore dell’Istituto KARIS. Da anni si occupa di terapia della coppia e della famiglia . Didatta di Ipnosi e di Terapia Familiare, presso l’Istituto di Terapia Familiare di Roma.</a:t>
            </a:r>
          </a:p>
          <a:p>
            <a:endParaRPr lang="it-IT" sz="800" b="1" i="1" dirty="0" smtClean="0">
              <a:latin typeface="GoudyOlSt BT" pitchFamily="18" charset="0"/>
            </a:endParaRPr>
          </a:p>
          <a:p>
            <a:pPr algn="just"/>
            <a:r>
              <a:rPr lang="it-IT" sz="1600" b="1" i="1" dirty="0" smtClean="0">
                <a:latin typeface="GoudyOlSt BT" pitchFamily="18" charset="0"/>
              </a:rPr>
              <a:t>Dr. Gianfranco </a:t>
            </a:r>
            <a:r>
              <a:rPr lang="it-IT" sz="1600" b="1" i="1" dirty="0" err="1" smtClean="0">
                <a:latin typeface="GoudyOlSt BT" pitchFamily="18" charset="0"/>
              </a:rPr>
              <a:t>Silvetti</a:t>
            </a:r>
            <a:r>
              <a:rPr lang="it-IT" sz="1600" b="1" i="1" dirty="0" smtClean="0">
                <a:latin typeface="GoudyOlSt BT" pitchFamily="18" charset="0"/>
              </a:rPr>
              <a:t>, </a:t>
            </a:r>
          </a:p>
          <a:p>
            <a:pPr algn="just"/>
            <a:r>
              <a:rPr lang="it-IT" sz="1200" i="1" dirty="0" smtClean="0">
                <a:latin typeface="GoudyOlSt BT" pitchFamily="18" charset="0"/>
              </a:rPr>
              <a:t>Medico di base e Gastroenterologo, Psicoterapeuta della Gestalt, specialista in Medicina Psicosomatica (SIMP), Analista Bioenergetico certificato CBT, didatta e supervisore SIAB (Soc. Italiana Analisi Bioenergetica), socio fondatore </a:t>
            </a:r>
            <a:r>
              <a:rPr lang="it-IT" sz="1200" i="1" dirty="0" err="1" smtClean="0">
                <a:latin typeface="GoudyOlSt BT" pitchFamily="18" charset="0"/>
              </a:rPr>
              <a:t>Ist</a:t>
            </a:r>
            <a:r>
              <a:rPr lang="it-IT" sz="1200" i="1" dirty="0" smtClean="0">
                <a:latin typeface="GoudyOlSt BT" pitchFamily="18" charset="0"/>
              </a:rPr>
              <a:t>. KÀRIS</a:t>
            </a:r>
          </a:p>
        </p:txBody>
      </p:sp>
      <p:pic>
        <p:nvPicPr>
          <p:cNvPr id="12" name="Picture 3" descr="\\192.168.1.2\c$\Documents and Settings\Banco\Documenti\TERRI 1\logo.bm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160" t="32655" r="21962" b="32107"/>
          <a:stretch>
            <a:fillRect/>
          </a:stretch>
        </p:blipFill>
        <p:spPr bwMode="auto">
          <a:xfrm>
            <a:off x="8731076" y="468263"/>
            <a:ext cx="1679538" cy="77678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sellaDiTesto 12"/>
          <p:cNvSpPr txBox="1"/>
          <p:nvPr/>
        </p:nvSpPr>
        <p:spPr>
          <a:xfrm>
            <a:off x="7434932" y="684287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 COLLABORAZIONE CON:</a:t>
            </a:r>
            <a:endParaRPr lang="it-IT" sz="700" dirty="0"/>
          </a:p>
        </p:txBody>
      </p:sp>
      <p:pic>
        <p:nvPicPr>
          <p:cNvPr id="2" name="Picture 2" descr="F:\TERRY FALCONE FINO A GIUGNO 2016\LIBRO TERRY - VIAGGIO\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5251" y="4874311"/>
            <a:ext cx="3287913" cy="178664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Gigi il bello\Desktop\TERRY FALCONE 2013 - GIORNALE\viso 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162124" y="0"/>
            <a:ext cx="5058668" cy="7530065"/>
          </a:xfrm>
          <a:prstGeom prst="rect">
            <a:avLst/>
          </a:prstGeom>
          <a:noFill/>
        </p:spPr>
      </p:pic>
      <p:pic>
        <p:nvPicPr>
          <p:cNvPr id="10" name="Picture 2" descr="C:\Users\Gigi il bello\Desktop\TERRY FALCONE 2013 - GIORNALE\viso 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5490716" y="0"/>
            <a:ext cx="5058668" cy="753006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62124" y="165848"/>
            <a:ext cx="5040560" cy="743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" Il Respiro </a:t>
            </a: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è l'unità fondamentale della </a:t>
            </a: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vita e </a:t>
            </a: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il </a:t>
            </a: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modo di </a:t>
            </a: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respirare  riflette </a:t>
            </a: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il modo di </a:t>
            </a: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essere nel mondo".</a:t>
            </a:r>
          </a:p>
          <a:p>
            <a:pPr algn="ctr">
              <a:lnSpc>
                <a:spcPts val="2000"/>
              </a:lnSpc>
            </a:pPr>
            <a:endParaRPr lang="it-IT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OlSt BT" pitchFamily="18" charset="0"/>
            </a:endParaRPr>
          </a:p>
          <a:p>
            <a:pPr algn="ctr">
              <a:lnSpc>
                <a:spcPts val="2000"/>
              </a:lnSpc>
            </a:pPr>
            <a:r>
              <a:rPr lang="it-IT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OlSt BT" pitchFamily="18" charset="0"/>
              </a:rPr>
              <a:t>“… Respira … Accogli … Osserva …”</a:t>
            </a:r>
          </a:p>
          <a:p>
            <a:endParaRPr lang="it-IT" sz="800" b="1" dirty="0" smtClean="0"/>
          </a:p>
          <a:p>
            <a:pPr algn="just">
              <a:lnSpc>
                <a:spcPts val="1400"/>
              </a:lnSpc>
              <a:tabLst>
                <a:tab pos="360363" algn="l"/>
              </a:tabLst>
            </a:pPr>
            <a:r>
              <a:rPr lang="it-IT" sz="1600" b="1" i="1" dirty="0" smtClean="0">
                <a:latin typeface="GoudyOlSt BT" pitchFamily="18" charset="0"/>
              </a:rPr>
              <a:t>	</a:t>
            </a:r>
            <a:r>
              <a:rPr lang="it-IT" sz="1400" b="1" i="1" dirty="0" smtClean="0">
                <a:latin typeface="GoudyOlSt BT" pitchFamily="18" charset="0"/>
              </a:rPr>
              <a:t>Per </a:t>
            </a:r>
            <a:r>
              <a:rPr lang="it-IT" sz="1400" b="1" i="1" dirty="0">
                <a:latin typeface="GoudyOlSt BT" pitchFamily="18" charset="0"/>
              </a:rPr>
              <a:t>uno </a:t>
            </a:r>
            <a:r>
              <a:rPr lang="it-IT" sz="1400" b="1" i="1" dirty="0" smtClean="0">
                <a:latin typeface="GoudyOlSt BT" pitchFamily="18" charset="0"/>
              </a:rPr>
              <a:t>Psicoterapeuta </a:t>
            </a:r>
            <a:r>
              <a:rPr lang="it-IT" sz="1400" b="1" i="1" dirty="0">
                <a:latin typeface="GoudyOlSt BT" pitchFamily="18" charset="0"/>
              </a:rPr>
              <a:t>interessato alla </a:t>
            </a:r>
            <a:r>
              <a:rPr lang="it-IT" sz="1400" b="1" i="1" dirty="0" smtClean="0">
                <a:latin typeface="GoudyOlSt BT" pitchFamily="18" charset="0"/>
              </a:rPr>
              <a:t>Corporeità </a:t>
            </a:r>
            <a:r>
              <a:rPr lang="it-IT" sz="1400" b="1" i="1" dirty="0">
                <a:latin typeface="GoudyOlSt BT" pitchFamily="18" charset="0"/>
              </a:rPr>
              <a:t>nella sua pratica clinica </a:t>
            </a:r>
            <a:r>
              <a:rPr lang="it-IT" sz="1400" b="1" i="1" dirty="0" smtClean="0">
                <a:latin typeface="GoudyOlSt BT" pitchFamily="18" charset="0"/>
              </a:rPr>
              <a:t>è </a:t>
            </a:r>
            <a:r>
              <a:rPr lang="it-IT" sz="1400" b="1" i="1" dirty="0">
                <a:latin typeface="GoudyOlSt BT" pitchFamily="18" charset="0"/>
              </a:rPr>
              <a:t>indispensabile conoscere la </a:t>
            </a:r>
            <a:r>
              <a:rPr lang="it-IT" sz="1400" b="1" i="1" dirty="0" smtClean="0">
                <a:latin typeface="GoudyOlSt BT" pitchFamily="18" charset="0"/>
              </a:rPr>
              <a:t>Respirazione </a:t>
            </a:r>
            <a:r>
              <a:rPr lang="it-IT" sz="1400" b="1" i="1" dirty="0">
                <a:latin typeface="GoudyOlSt BT" pitchFamily="18" charset="0"/>
              </a:rPr>
              <a:t>e le sue </a:t>
            </a:r>
            <a:r>
              <a:rPr lang="it-IT" sz="1400" b="1" i="1" dirty="0" smtClean="0">
                <a:latin typeface="GoudyOlSt BT" pitchFamily="18" charset="0"/>
              </a:rPr>
              <a:t>Tecniche </a:t>
            </a:r>
            <a:r>
              <a:rPr lang="it-IT" sz="1400" b="1" i="1" dirty="0">
                <a:latin typeface="GoudyOlSt BT" pitchFamily="18" charset="0"/>
              </a:rPr>
              <a:t>di </a:t>
            </a:r>
            <a:r>
              <a:rPr lang="it-IT" sz="1400" b="1" i="1" dirty="0" smtClean="0">
                <a:latin typeface="GoudyOlSt BT" pitchFamily="18" charset="0"/>
              </a:rPr>
              <a:t>base.</a:t>
            </a:r>
          </a:p>
          <a:p>
            <a:pPr algn="just">
              <a:lnSpc>
                <a:spcPts val="1400"/>
              </a:lnSpc>
              <a:tabLst>
                <a:tab pos="360363" algn="l"/>
              </a:tabLst>
            </a:pPr>
            <a:r>
              <a:rPr lang="it-IT" sz="1400" b="1" i="1" dirty="0" smtClean="0">
                <a:latin typeface="GoudyOlSt BT" pitchFamily="18" charset="0"/>
              </a:rPr>
              <a:t>	Il </a:t>
            </a:r>
            <a:r>
              <a:rPr lang="it-IT" sz="1400" b="1" i="1" dirty="0" err="1" smtClean="0">
                <a:latin typeface="GoudyOlSt BT" pitchFamily="18" charset="0"/>
              </a:rPr>
              <a:t>T.A</a:t>
            </a:r>
            <a:r>
              <a:rPr lang="it-IT" sz="1400" b="1" i="1" dirty="0" smtClean="0">
                <a:latin typeface="GoudyOlSt BT" pitchFamily="18" charset="0"/>
              </a:rPr>
              <a:t> di </a:t>
            </a:r>
            <a:r>
              <a:rPr lang="it-IT" sz="1400" b="1" i="1" dirty="0" err="1" smtClean="0">
                <a:latin typeface="GoudyOlSt BT" pitchFamily="18" charset="0"/>
              </a:rPr>
              <a:t>Schultz</a:t>
            </a:r>
            <a:r>
              <a:rPr lang="it-IT" sz="1400" b="1" i="1" dirty="0" smtClean="0">
                <a:latin typeface="GoudyOlSt BT" pitchFamily="18" charset="0"/>
              </a:rPr>
              <a:t> rivisitato dalla </a:t>
            </a:r>
            <a:r>
              <a:rPr lang="it-IT" sz="1400" b="1" i="1" dirty="0">
                <a:latin typeface="GoudyOlSt BT" pitchFamily="18" charset="0"/>
              </a:rPr>
              <a:t>dr.ssa Teresa Falcone </a:t>
            </a:r>
            <a:r>
              <a:rPr lang="it-IT" sz="1400" b="1" i="1" dirty="0" smtClean="0">
                <a:latin typeface="GoudyOlSt BT" pitchFamily="18" charset="0"/>
              </a:rPr>
              <a:t>e dal team dell’Istituto </a:t>
            </a:r>
            <a:r>
              <a:rPr lang="it-IT" sz="1400" b="1" i="1" dirty="0" err="1" smtClean="0">
                <a:latin typeface="GoudyOlSt BT" pitchFamily="18" charset="0"/>
              </a:rPr>
              <a:t>Kàris</a:t>
            </a:r>
            <a:r>
              <a:rPr lang="it-IT" sz="1400" b="1" i="1" dirty="0" smtClean="0">
                <a:latin typeface="GoudyOlSt BT" pitchFamily="18" charset="0"/>
              </a:rPr>
              <a:t> è </a:t>
            </a:r>
            <a:r>
              <a:rPr lang="it-IT" sz="1400" b="1" i="1" dirty="0">
                <a:latin typeface="GoudyOlSt BT" pitchFamily="18" charset="0"/>
              </a:rPr>
              <a:t>un'esperienza formativa </a:t>
            </a:r>
            <a:r>
              <a:rPr lang="it-IT" sz="1400" b="1" i="1" dirty="0" smtClean="0">
                <a:latin typeface="GoudyOlSt BT" pitchFamily="18" charset="0"/>
              </a:rPr>
              <a:t>rivolta </a:t>
            </a:r>
            <a:r>
              <a:rPr lang="it-IT" sz="1400" b="1" i="1" dirty="0">
                <a:latin typeface="GoudyOlSt BT" pitchFamily="18" charset="0"/>
              </a:rPr>
              <a:t>a </a:t>
            </a:r>
            <a:r>
              <a:rPr lang="it-IT" sz="1400" b="1" i="1" dirty="0" smtClean="0">
                <a:latin typeface="GoudyOlSt BT" pitchFamily="18" charset="0"/>
              </a:rPr>
              <a:t>medici psicologi e psicoterapeuti </a:t>
            </a:r>
            <a:r>
              <a:rPr lang="it-IT" sz="1400" b="1" i="1" dirty="0">
                <a:latin typeface="GoudyOlSt BT" pitchFamily="18" charset="0"/>
              </a:rPr>
              <a:t>che vogliano avvicinarsi </a:t>
            </a:r>
            <a:r>
              <a:rPr lang="it-IT" sz="1400" b="1" i="1" dirty="0" smtClean="0">
                <a:latin typeface="GoudyOlSt BT" pitchFamily="18" charset="0"/>
              </a:rPr>
              <a:t>all'uso </a:t>
            </a:r>
            <a:r>
              <a:rPr lang="it-IT" sz="1400" b="1" i="1" dirty="0">
                <a:latin typeface="GoudyOlSt BT" pitchFamily="18" charset="0"/>
              </a:rPr>
              <a:t>del corpo in </a:t>
            </a:r>
            <a:r>
              <a:rPr lang="it-IT" sz="1400" b="1" i="1" dirty="0" smtClean="0">
                <a:latin typeface="GoudyOlSt BT" pitchFamily="18" charset="0"/>
              </a:rPr>
              <a:t>psicoterapia.</a:t>
            </a:r>
          </a:p>
          <a:p>
            <a:pPr algn="just">
              <a:lnSpc>
                <a:spcPts val="1400"/>
              </a:lnSpc>
              <a:tabLst>
                <a:tab pos="360363" algn="l"/>
              </a:tabLst>
            </a:pPr>
            <a:r>
              <a:rPr lang="it-IT" sz="1400" b="1" i="1" dirty="0" smtClean="0">
                <a:latin typeface="GoudyOlSt BT" pitchFamily="18" charset="0"/>
              </a:rPr>
              <a:t>	Sono stati integrati alcuni esercizi per migliorare la percezione dello schema corporeo e delle polarità tensione/rilassamento.</a:t>
            </a:r>
          </a:p>
          <a:p>
            <a:pPr algn="just">
              <a:lnSpc>
                <a:spcPts val="1400"/>
              </a:lnSpc>
              <a:tabLst>
                <a:tab pos="360363" algn="l"/>
              </a:tabLst>
            </a:pPr>
            <a:r>
              <a:rPr lang="it-IT" sz="1100" b="1" i="1" dirty="0" smtClean="0">
                <a:latin typeface="GoudyOlSt BT" pitchFamily="18" charset="0"/>
              </a:rPr>
              <a:t>	</a:t>
            </a:r>
          </a:p>
          <a:p>
            <a:pPr>
              <a:tabLst>
                <a:tab pos="533400" algn="l"/>
              </a:tabLst>
            </a:pPr>
            <a:r>
              <a:rPr lang="it-IT" sz="1400" b="1" i="1" dirty="0" smtClean="0">
                <a:latin typeface="GoudyOlSt BT" pitchFamily="18" charset="0"/>
              </a:rPr>
              <a:t>Il corso integrando gli studi e le ricerche più attuali della Psicologia Evolutiva, della Psicoterapia della Gestalt e della Video </a:t>
            </a:r>
            <a:r>
              <a:rPr lang="it-IT" sz="1400" b="1" i="1" dirty="0" err="1" smtClean="0">
                <a:latin typeface="GoudyOlSt BT" pitchFamily="18" charset="0"/>
              </a:rPr>
              <a:t>Intervention</a:t>
            </a:r>
            <a:r>
              <a:rPr lang="it-IT" sz="1400" b="1" i="1" dirty="0" smtClean="0">
                <a:latin typeface="GoudyOlSt BT" pitchFamily="18" charset="0"/>
              </a:rPr>
              <a:t> </a:t>
            </a:r>
            <a:r>
              <a:rPr lang="it-IT" sz="1400" b="1" i="1" dirty="0" err="1" smtClean="0">
                <a:latin typeface="GoudyOlSt BT" pitchFamily="18" charset="0"/>
              </a:rPr>
              <a:t>Therapy</a:t>
            </a:r>
            <a:r>
              <a:rPr lang="it-IT" sz="1400" b="1" i="1" dirty="0" smtClean="0">
                <a:latin typeface="GoudyOlSt BT" pitchFamily="18" charset="0"/>
              </a:rPr>
              <a:t> propone il Training Autogeno di </a:t>
            </a:r>
            <a:r>
              <a:rPr lang="it-IT" sz="1400" b="1" i="1" dirty="0" err="1" smtClean="0">
                <a:latin typeface="GoudyOlSt BT" pitchFamily="18" charset="0"/>
              </a:rPr>
              <a:t>Schultz</a:t>
            </a:r>
            <a:r>
              <a:rPr lang="it-IT" sz="1400" b="1" i="1" dirty="0" smtClean="0">
                <a:latin typeface="GoudyOlSt BT" pitchFamily="18" charset="0"/>
              </a:rPr>
              <a:t> come strumento di base nella formazione dello psicoterapeuta e della sua consapevolezza intercorporea.</a:t>
            </a: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533400" algn="l"/>
              </a:tabLst>
            </a:pPr>
            <a:endParaRPr lang="it-IT" sz="1200" b="1" i="1" dirty="0" smtClean="0">
              <a:latin typeface="GoudyOlSt BT" pitchFamily="18" charset="0"/>
            </a:endParaRPr>
          </a:p>
          <a:p>
            <a:r>
              <a:rPr lang="it-IT" sz="1400" b="1" i="1" dirty="0" smtClean="0">
                <a:latin typeface="GoudyOlSt BT" pitchFamily="18" charset="0"/>
              </a:rPr>
              <a:t>Obiettivi del Corso:                                 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migliorare la consapevolezza corporea e sensoriale del Terapeuta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fornire una tecnica che con gradualità sostenga l'individuo nel recupero delle sensazioni profonde legate al rilassamento passivo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apprendere il ciclo degli esercizi inferiori del </a:t>
            </a:r>
            <a:r>
              <a:rPr lang="it-IT" sz="1400" b="1" i="1" dirty="0" err="1" smtClean="0">
                <a:latin typeface="GoudyOlSt BT" pitchFamily="18" charset="0"/>
              </a:rPr>
              <a:t>T.A.</a:t>
            </a:r>
            <a:r>
              <a:rPr lang="it-IT" sz="1400" b="1" i="1" dirty="0" smtClean="0">
                <a:latin typeface="GoudyOlSt BT" pitchFamily="18" charset="0"/>
              </a:rPr>
              <a:t>  di </a:t>
            </a:r>
            <a:r>
              <a:rPr lang="it-IT" sz="1400" b="1" i="1" dirty="0" err="1" smtClean="0">
                <a:latin typeface="GoudyOlSt BT" pitchFamily="18" charset="0"/>
              </a:rPr>
              <a:t>Schultz</a:t>
            </a:r>
            <a:r>
              <a:rPr lang="it-IT" sz="1400" b="1" i="1" dirty="0" smtClean="0">
                <a:latin typeface="GoudyOlSt BT" pitchFamily="18" charset="0"/>
              </a:rPr>
              <a:t> già validato nella cura di diverse sintomatologie (Disturbi Psicosomatici dei vari apparati, Ansia, attacchi di Panico, Stress, Insonnia, Onicofagia, Tic e Balbuzie) e nel miglioramento delle prestazioni (artistiche dello studio e sportive)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562724" y="180231"/>
            <a:ext cx="4896544" cy="736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lnSpc>
                <a:spcPts val="1500"/>
              </a:lnSpc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strutturare la relazione clinica partendo dal corpo.</a:t>
            </a:r>
          </a:p>
          <a:p>
            <a:pPr marL="177800" indent="-177800" algn="just">
              <a:lnSpc>
                <a:spcPts val="1500"/>
              </a:lnSpc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sostenere e migliorare l’osservazione del corpo.</a:t>
            </a:r>
          </a:p>
          <a:p>
            <a:pPr marL="177800" indent="-177800" algn="just">
              <a:lnSpc>
                <a:spcPts val="1500"/>
              </a:lnSpc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il corpo e i suoi confini.</a:t>
            </a:r>
          </a:p>
          <a:p>
            <a:pPr marL="177800" indent="-177800" algn="just">
              <a:lnSpc>
                <a:spcPts val="1500"/>
              </a:lnSpc>
              <a:buFont typeface="Wingdings" pitchFamily="2" charset="2"/>
              <a:buChar char="ü"/>
            </a:pPr>
            <a:r>
              <a:rPr lang="it-IT" sz="1400" b="1" i="1" dirty="0" smtClean="0">
                <a:latin typeface="GoudyOlSt BT" pitchFamily="18" charset="0"/>
              </a:rPr>
              <a:t>imparare ad accogliere “quello che c’è”.</a:t>
            </a:r>
          </a:p>
          <a:p>
            <a:pPr marL="177800" indent="-177800" algn="just">
              <a:lnSpc>
                <a:spcPts val="1500"/>
              </a:lnSpc>
            </a:pPr>
            <a:endParaRPr lang="it-IT" sz="700" b="1" i="1" dirty="0" smtClean="0">
              <a:latin typeface="GoudyOlSt BT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it-IT" sz="1400" b="1" i="1" dirty="0" smtClean="0">
                <a:latin typeface="GoudyOlSt BT" pitchFamily="18" charset="0"/>
              </a:rPr>
              <a:t>Il corso è strutturato in 12 incontri a cadenza quindicinale comprensivi di una parte teorica e di una parte esperienziale.</a:t>
            </a:r>
          </a:p>
          <a:p>
            <a:endParaRPr lang="it-IT" sz="700" b="1" i="1" dirty="0" smtClean="0">
              <a:latin typeface="GoudyOlSt BT" pitchFamily="18" charset="0"/>
            </a:endParaRPr>
          </a:p>
          <a:p>
            <a:r>
              <a:rPr lang="it-IT" sz="1400" b="1" i="1" dirty="0" smtClean="0">
                <a:latin typeface="GoudyOlSt BT" pitchFamily="18" charset="0"/>
              </a:rPr>
              <a:t>La </a:t>
            </a:r>
            <a:r>
              <a:rPr lang="it-IT" sz="1400" b="1" i="1" dirty="0">
                <a:latin typeface="GoudyOlSt BT" pitchFamily="18" charset="0"/>
              </a:rPr>
              <a:t>parte teorica </a:t>
            </a:r>
            <a:r>
              <a:rPr lang="it-IT" sz="1400" b="1" i="1" dirty="0" smtClean="0">
                <a:latin typeface="GoudyOlSt BT" pitchFamily="18" charset="0"/>
              </a:rPr>
              <a:t>è così strutturata:</a:t>
            </a: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Storia </a:t>
            </a:r>
            <a:r>
              <a:rPr lang="it-IT" sz="1400" b="1" i="1" dirty="0">
                <a:latin typeface="GoudyOlSt BT" pitchFamily="18" charset="0"/>
              </a:rPr>
              <a:t>ed elementi teorici del </a:t>
            </a:r>
            <a:r>
              <a:rPr lang="it-IT" sz="1400" b="1" i="1" dirty="0" err="1">
                <a:latin typeface="GoudyOlSt BT" pitchFamily="18" charset="0"/>
              </a:rPr>
              <a:t>T.A.</a:t>
            </a:r>
            <a:r>
              <a:rPr lang="it-IT" sz="1400" b="1" i="1" dirty="0">
                <a:latin typeface="GoudyOlSt BT" pitchFamily="18" charset="0"/>
              </a:rPr>
              <a:t>       </a:t>
            </a:r>
            <a:endParaRPr lang="it-IT" sz="1400" b="1" i="1" dirty="0" smtClean="0">
              <a:latin typeface="GoudyOlSt BT" pitchFamily="18" charset="0"/>
            </a:endParaRP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Anamnesi </a:t>
            </a:r>
            <a:r>
              <a:rPr lang="it-IT" sz="1400" b="1" i="1" dirty="0">
                <a:latin typeface="GoudyOlSt BT" pitchFamily="18" charset="0"/>
              </a:rPr>
              <a:t>e colloquio.                         </a:t>
            </a:r>
            <a:endParaRPr lang="it-IT" sz="1400" b="1" i="1" dirty="0" smtClean="0">
              <a:latin typeface="GoudyOlSt BT" pitchFamily="18" charset="0"/>
            </a:endParaRP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Psicofisiologia e concentrazione.</a:t>
            </a: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Respirazione e Consapevolezza.</a:t>
            </a:r>
          </a:p>
          <a:p>
            <a:pPr marL="342900" indent="-342900">
              <a:buAutoNum type="arabicParenR"/>
            </a:pPr>
            <a:r>
              <a:rPr lang="it-IT" sz="1400" b="1" i="1" dirty="0" err="1" smtClean="0">
                <a:latin typeface="GoudyOlSt BT" pitchFamily="18" charset="0"/>
              </a:rPr>
              <a:t>Grounding</a:t>
            </a:r>
            <a:r>
              <a:rPr lang="it-IT" sz="1400" b="1" i="1" dirty="0" smtClean="0">
                <a:latin typeface="GoudyOlSt BT" pitchFamily="18" charset="0"/>
              </a:rPr>
              <a:t> e tecniche di radicamento.</a:t>
            </a: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Tecniche corporee e confini.</a:t>
            </a: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Schema corporeo.</a:t>
            </a: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Clinica </a:t>
            </a:r>
            <a:r>
              <a:rPr lang="it-IT" sz="1400" b="1" i="1" dirty="0">
                <a:latin typeface="GoudyOlSt BT" pitchFamily="18" charset="0"/>
              </a:rPr>
              <a:t>1.      </a:t>
            </a:r>
            <a:endParaRPr lang="it-IT" sz="1400" b="1" i="1" dirty="0" smtClean="0">
              <a:latin typeface="GoudyOlSt BT" pitchFamily="18" charset="0"/>
            </a:endParaRP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Clinica </a:t>
            </a:r>
            <a:r>
              <a:rPr lang="it-IT" sz="1400" b="1" i="1" dirty="0">
                <a:latin typeface="GoudyOlSt BT" pitchFamily="18" charset="0"/>
              </a:rPr>
              <a:t>2.                                                     </a:t>
            </a:r>
            <a:r>
              <a:rPr lang="it-IT" sz="1400" b="1" i="1" dirty="0" smtClean="0">
                <a:latin typeface="GoudyOlSt BT" pitchFamily="18" charset="0"/>
              </a:rPr>
              <a:t> </a:t>
            </a:r>
            <a:r>
              <a:rPr lang="it-IT" sz="1400" b="1" i="1" dirty="0">
                <a:latin typeface="GoudyOlSt BT" pitchFamily="18" charset="0"/>
              </a:rPr>
              <a:t>                </a:t>
            </a:r>
            <a:endParaRPr lang="it-IT" sz="1400" b="1" i="1" dirty="0" smtClean="0">
              <a:latin typeface="GoudyOlSt BT" pitchFamily="18" charset="0"/>
            </a:endParaRPr>
          </a:p>
          <a:p>
            <a:pPr marL="342900" indent="-342900">
              <a:buAutoNum type="arabicParenR"/>
            </a:pPr>
            <a:r>
              <a:rPr lang="it-IT" sz="1400" b="1" i="1" dirty="0" smtClean="0">
                <a:latin typeface="GoudyOlSt BT" pitchFamily="18" charset="0"/>
              </a:rPr>
              <a:t>Relazione Terapeutica e </a:t>
            </a:r>
            <a:r>
              <a:rPr lang="it-IT" sz="1400" b="1" i="1" dirty="0" err="1" smtClean="0">
                <a:latin typeface="GoudyOlSt BT" pitchFamily="18" charset="0"/>
              </a:rPr>
              <a:t>Intercorporeità</a:t>
            </a:r>
            <a:r>
              <a:rPr lang="it-IT" sz="1400" b="1" i="1" dirty="0" smtClean="0">
                <a:latin typeface="GoudyOlSt BT" pitchFamily="18" charset="0"/>
              </a:rPr>
              <a:t>.</a:t>
            </a:r>
            <a:r>
              <a:rPr lang="it-IT" sz="1400" b="1" i="1" dirty="0">
                <a:latin typeface="GoudyOlSt BT" pitchFamily="18" charset="0"/>
              </a:rPr>
              <a:t>                              </a:t>
            </a:r>
            <a:r>
              <a:rPr lang="it-IT" sz="1400" b="1" i="1" dirty="0" smtClean="0">
                <a:latin typeface="GoudyOlSt BT" pitchFamily="18" charset="0"/>
              </a:rPr>
              <a:t> </a:t>
            </a:r>
          </a:p>
          <a:p>
            <a:r>
              <a:rPr lang="it-IT" sz="1400" b="1" i="1" dirty="0" smtClean="0">
                <a:latin typeface="GoudyOlSt BT" pitchFamily="18" charset="0"/>
              </a:rPr>
              <a:t> 11) Supervisione Clinica</a:t>
            </a:r>
            <a:r>
              <a:rPr lang="it-IT" sz="1400" b="1" i="1" dirty="0">
                <a:latin typeface="GoudyOlSt BT" pitchFamily="18" charset="0"/>
              </a:rPr>
              <a:t>.                         </a:t>
            </a:r>
            <a:endParaRPr lang="it-IT" sz="1400" b="1" i="1" dirty="0" smtClean="0">
              <a:latin typeface="GoudyOlSt BT" pitchFamily="18" charset="0"/>
            </a:endParaRPr>
          </a:p>
          <a:p>
            <a:r>
              <a:rPr lang="it-IT" sz="1400" b="1" i="1" dirty="0" smtClean="0">
                <a:latin typeface="GoudyOlSt BT" pitchFamily="18" charset="0"/>
              </a:rPr>
              <a:t>12) Valutazione Finale </a:t>
            </a:r>
            <a:r>
              <a:rPr lang="it-IT" sz="1400" b="1" i="1" dirty="0">
                <a:latin typeface="GoudyOlSt BT" pitchFamily="18" charset="0"/>
              </a:rPr>
              <a:t>e </a:t>
            </a:r>
            <a:r>
              <a:rPr lang="it-IT" sz="1400" b="1" i="1" dirty="0" smtClean="0">
                <a:latin typeface="GoudyOlSt BT" pitchFamily="18" charset="0"/>
              </a:rPr>
              <a:t>Discussione</a:t>
            </a:r>
          </a:p>
          <a:p>
            <a:pPr marL="342900" indent="-342900"/>
            <a:r>
              <a:rPr lang="it-IT" sz="1400" b="1" i="1" dirty="0" smtClean="0">
                <a:latin typeface="GoudyOlSt BT" pitchFamily="18" charset="0"/>
              </a:rPr>
              <a:t>	di </a:t>
            </a:r>
            <a:r>
              <a:rPr lang="it-IT" sz="1400" b="1" i="1" dirty="0">
                <a:latin typeface="GoudyOlSt BT" pitchFamily="18" charset="0"/>
              </a:rPr>
              <a:t>un </a:t>
            </a:r>
            <a:r>
              <a:rPr lang="it-IT" sz="1400" b="1" i="1" dirty="0" smtClean="0">
                <a:latin typeface="GoudyOlSt BT" pitchFamily="18" charset="0"/>
              </a:rPr>
              <a:t>Caso Clinico</a:t>
            </a:r>
            <a:r>
              <a:rPr lang="it-IT" sz="1400" b="1" i="1" dirty="0">
                <a:latin typeface="GoudyOlSt BT" pitchFamily="18" charset="0"/>
              </a:rPr>
              <a:t>. </a:t>
            </a:r>
            <a:endParaRPr lang="it-IT" sz="1400" b="1" i="1" dirty="0" smtClean="0">
              <a:latin typeface="GoudyOlSt BT" pitchFamily="18" charset="0"/>
            </a:endParaRPr>
          </a:p>
          <a:p>
            <a:pPr>
              <a:tabLst>
                <a:tab pos="360363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360363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La parte esperienziale consiste nell’apprendimento degli esercizi del </a:t>
            </a:r>
            <a:r>
              <a:rPr lang="it-IT" sz="1200" b="1" i="1" dirty="0" err="1" smtClean="0">
                <a:latin typeface="GoudyOlSt BT" pitchFamily="18" charset="0"/>
              </a:rPr>
              <a:t>T.A.</a:t>
            </a:r>
            <a:r>
              <a:rPr lang="it-IT" sz="1200" b="1" i="1" dirty="0" smtClean="0">
                <a:latin typeface="GoudyOlSt BT" pitchFamily="18" charset="0"/>
              </a:rPr>
              <a:t> e di alcune tecniche </a:t>
            </a:r>
            <a:r>
              <a:rPr lang="it-IT" sz="1200" b="1" i="1" dirty="0" err="1" smtClean="0">
                <a:latin typeface="GoudyOlSt BT" pitchFamily="18" charset="0"/>
              </a:rPr>
              <a:t>psico</a:t>
            </a:r>
            <a:r>
              <a:rPr lang="it-IT" sz="1200" b="1" i="1" dirty="0" smtClean="0">
                <a:latin typeface="GoudyOlSt BT" pitchFamily="18" charset="0"/>
              </a:rPr>
              <a:t>-corporee, dalla Bioenergetica alla Body </a:t>
            </a:r>
            <a:r>
              <a:rPr lang="it-IT" sz="1200" b="1" i="1" dirty="0" err="1" smtClean="0">
                <a:latin typeface="GoudyOlSt BT" pitchFamily="18" charset="0"/>
              </a:rPr>
              <a:t>Therapy</a:t>
            </a:r>
            <a:endParaRPr lang="it-IT" sz="1200" b="1" i="1" dirty="0" smtClean="0">
              <a:latin typeface="GoudyOlSt BT" pitchFamily="18" charset="0"/>
            </a:endParaRPr>
          </a:p>
          <a:p>
            <a:pPr>
              <a:spcAft>
                <a:spcPts val="600"/>
              </a:spcAft>
              <a:tabLst>
                <a:tab pos="360363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In ogni incontro è dato spazio alla Supervisione. Agli allievi infatti viene richiesto di portare il loro primo caso di Training Autogeno in Supervisione.</a:t>
            </a:r>
          </a:p>
          <a:p>
            <a:pPr>
              <a:tabLst>
                <a:tab pos="84138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Il prossimo </a:t>
            </a:r>
            <a:r>
              <a:rPr lang="it-IT" sz="1200" b="1" i="1" dirty="0">
                <a:latin typeface="GoudyOlSt BT" pitchFamily="18" charset="0"/>
              </a:rPr>
              <a:t>corso </a:t>
            </a:r>
            <a:r>
              <a:rPr lang="it-IT" sz="1200" b="1" i="1" dirty="0" smtClean="0">
                <a:latin typeface="GoudyOlSt BT" pitchFamily="18" charset="0"/>
              </a:rPr>
              <a:t>parte in data </a:t>
            </a:r>
            <a:r>
              <a:rPr lang="it-IT" sz="1200" b="1" i="1" dirty="0" smtClean="0">
                <a:latin typeface="GoudyOlSt BT" pitchFamily="18" charset="0"/>
              </a:rPr>
              <a:t> venerdì 9 Marzo 2018 - h. 18,45</a:t>
            </a:r>
            <a:endParaRPr lang="it-IT" sz="1200" b="1" i="1" dirty="0" smtClean="0">
              <a:latin typeface="GoudyOlSt BT" pitchFamily="18" charset="0"/>
            </a:endParaRPr>
          </a:p>
          <a:p>
            <a:pPr>
              <a:tabLst>
                <a:tab pos="84138" algn="l"/>
              </a:tabLst>
            </a:pPr>
            <a:endParaRPr lang="it-IT" sz="500" b="1" i="1" dirty="0" smtClean="0">
              <a:latin typeface="GoudyOlSt BT" pitchFamily="18" charset="0"/>
            </a:endParaRPr>
          </a:p>
          <a:p>
            <a:pPr>
              <a:tabLst>
                <a:tab pos="84138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È previsto </a:t>
            </a:r>
            <a:r>
              <a:rPr lang="it-IT" sz="1200" b="1" i="1" dirty="0">
                <a:latin typeface="GoudyOlSt BT" pitchFamily="18" charset="0"/>
              </a:rPr>
              <a:t>un colloquio conoscitivo gratuito </a:t>
            </a:r>
            <a:r>
              <a:rPr lang="it-IT" sz="1200" b="1" i="1" dirty="0" smtClean="0">
                <a:latin typeface="GoudyOlSt BT" pitchFamily="18" charset="0"/>
              </a:rPr>
              <a:t>per l'ammissione.</a:t>
            </a:r>
          </a:p>
          <a:p>
            <a:pPr>
              <a:tabLst>
                <a:tab pos="622300" algn="l"/>
              </a:tabLst>
            </a:pPr>
            <a:endParaRPr lang="it-IT" sz="400" b="1" i="1" dirty="0" smtClean="0">
              <a:latin typeface="GoudyOlSt BT" pitchFamily="18" charset="0"/>
            </a:endParaRPr>
          </a:p>
          <a:p>
            <a:pPr>
              <a:tabLst>
                <a:tab pos="622300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Costo: € 800,00 comprensivo di Tessera di Socio </a:t>
            </a:r>
            <a:r>
              <a:rPr lang="it-IT" sz="1200" b="1" i="1" dirty="0" err="1" smtClean="0">
                <a:latin typeface="GoudyOlSt BT" pitchFamily="18" charset="0"/>
              </a:rPr>
              <a:t>Kàris</a:t>
            </a:r>
            <a:r>
              <a:rPr lang="it-IT" sz="1200" b="1" i="1" dirty="0" smtClean="0">
                <a:latin typeface="GoudyOlSt BT" pitchFamily="18" charset="0"/>
              </a:rPr>
              <a:t>.</a:t>
            </a:r>
          </a:p>
          <a:p>
            <a:pPr>
              <a:tabLst>
                <a:tab pos="622300" algn="l"/>
              </a:tabLst>
            </a:pPr>
            <a:endParaRPr lang="it-IT" sz="500" b="1" i="1" dirty="0" smtClean="0">
              <a:latin typeface="GoudyOlSt BT" pitchFamily="18" charset="0"/>
            </a:endParaRPr>
          </a:p>
          <a:p>
            <a:pPr>
              <a:tabLst>
                <a:tab pos="622300" algn="l"/>
              </a:tabLst>
            </a:pPr>
            <a:r>
              <a:rPr lang="it-IT" sz="1200" b="1" i="1" dirty="0" smtClean="0">
                <a:latin typeface="GoudyOlSt BT" pitchFamily="18" charset="0"/>
              </a:rPr>
              <a:t>È previsto uno sconto del 25% agli specializzandi in Psicoterapia e ai laureandi in Psicologia e Medicina.</a:t>
            </a:r>
          </a:p>
          <a:p>
            <a:r>
              <a:rPr lang="it-IT" sz="900" b="1" i="1" dirty="0">
                <a:latin typeface="GoudyOlSt BT" pitchFamily="18" charset="0"/>
              </a:rPr>
              <a:t>                        </a:t>
            </a:r>
            <a:endParaRPr lang="it-IT" sz="900" b="1" i="1" dirty="0" smtClean="0">
              <a:latin typeface="GoudyOlSt BT" pitchFamily="18" charset="0"/>
            </a:endParaRPr>
          </a:p>
          <a:p>
            <a:r>
              <a:rPr lang="it-IT" sz="1200" b="1" i="1" dirty="0" smtClean="0">
                <a:latin typeface="GoudyOlSt BT" pitchFamily="18" charset="0"/>
              </a:rPr>
              <a:t>Per  ulteriori </a:t>
            </a:r>
            <a:r>
              <a:rPr lang="it-IT" sz="1200" b="1" i="1" dirty="0">
                <a:latin typeface="GoudyOlSt BT" pitchFamily="18" charset="0"/>
              </a:rPr>
              <a:t> </a:t>
            </a:r>
            <a:r>
              <a:rPr lang="it-IT" sz="1200" b="1" i="1" dirty="0" smtClean="0">
                <a:latin typeface="GoudyOlSt BT" pitchFamily="18" charset="0"/>
              </a:rPr>
              <a:t>informazioni: Istituto </a:t>
            </a:r>
            <a:r>
              <a:rPr lang="it-IT" sz="1200" b="1" i="1" dirty="0" err="1" smtClean="0">
                <a:latin typeface="GoudyOlSt BT" pitchFamily="18" charset="0"/>
              </a:rPr>
              <a:t>Kàris</a:t>
            </a:r>
            <a:r>
              <a:rPr lang="it-IT" sz="1200" b="1" i="1" dirty="0" smtClean="0">
                <a:latin typeface="GoudyOlSt BT" pitchFamily="18" charset="0"/>
              </a:rPr>
              <a:t> (339 2801399)</a:t>
            </a:r>
          </a:p>
          <a:p>
            <a:r>
              <a:rPr lang="it-IT" sz="1200" b="1" i="1" dirty="0" smtClean="0">
                <a:latin typeface="GoudyOlSt BT" pitchFamily="18" charset="0"/>
              </a:rPr>
              <a:t>Mail: terry881958@gmail.com</a:t>
            </a:r>
          </a:p>
        </p:txBody>
      </p:sp>
      <p:pic>
        <p:nvPicPr>
          <p:cNvPr id="1027" name="Picture 3" descr="C:\Users\Gigi il bello\Desktop\TERRY FALCONE 2013 - GIORNALE\tecniche di rilassamento 1 bis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8803084" y="1836415"/>
            <a:ext cx="1584176" cy="229332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C:\Users\Gigi il bello\Desktop\TERRY FALCONE 2013 - GIORNALE\tecniche di rilassamento 2 bis.jp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2610396" y="4015664"/>
            <a:ext cx="2481260" cy="1651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449</Words>
  <Application>Microsoft Office PowerPoint</Application>
  <PresentationFormat>Personalizzato</PresentationFormat>
  <Paragraphs>89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GoudyOlSt BT</vt:lpstr>
      <vt:lpstr>Poor Richard</vt:lpstr>
      <vt:lpstr>Wingdings</vt:lpstr>
      <vt:lpstr>Tema di Office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Gigi il bello</dc:creator>
  <cp:lastModifiedBy>Laura</cp:lastModifiedBy>
  <cp:revision>39</cp:revision>
  <cp:lastPrinted>2018-02-13T09:12:33Z</cp:lastPrinted>
  <dcterms:created xsi:type="dcterms:W3CDTF">2013-03-21T06:51:05Z</dcterms:created>
  <dcterms:modified xsi:type="dcterms:W3CDTF">2018-02-13T09:12:51Z</dcterms:modified>
</cp:coreProperties>
</file>